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3" r:id="rId6"/>
    <p:sldId id="267" r:id="rId7"/>
    <p:sldId id="262" r:id="rId8"/>
    <p:sldId id="264" r:id="rId9"/>
    <p:sldId id="268" r:id="rId10"/>
    <p:sldId id="266" r:id="rId11"/>
    <p:sldId id="257" r:id="rId12"/>
    <p:sldId id="258" r:id="rId13"/>
    <p:sldId id="265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8FE304-9612-4A47-A673-8F5588F37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E11F9AB-6A6F-4E60-93E5-2BFDD46228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ADA6834-E914-4F2E-8973-6AD4D91D5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8A97-6AEC-4FC4-8134-AF5344B69C7A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90930D-8433-4067-A839-DD0189470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D273E0-B581-4AA5-A328-95B311094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576B-73D3-4CAC-AAF2-6886A253C2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3622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F0A8A3-B65A-4438-802E-ADB3D436C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D214D00-2B69-4B69-BED8-159EA51B80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FA71E1-72A1-4249-9E13-5568160C7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8A97-6AEC-4FC4-8134-AF5344B69C7A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CC0A75-7FA4-4B18-8E7B-B0CE48008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41A1922-4D41-41A9-B90B-6657A63D3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576B-73D3-4CAC-AAF2-6886A253C2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9909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58129B4-8B3C-4FD1-85EB-54B219D70D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0F0FED7-63AD-4A70-B477-CDE00C229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B0807E-D35A-4A2E-9652-E875AD69E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8A97-6AEC-4FC4-8134-AF5344B69C7A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D68CD6-0712-4FAB-85DF-744EBAC15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F7AED7A-64FD-4136-AB9A-517193E2C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576B-73D3-4CAC-AAF2-6886A253C2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9E2A89-C776-48B5-BFCB-9DCC37195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B9A90C6-CA6F-40D4-9D38-6336CF571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ECB94D-5B62-4E38-8F29-0E9FB723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8A97-6AEC-4FC4-8134-AF5344B69C7A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5B0B5BC-FEB6-4884-90D3-EF102C8D9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821262-1372-4583-9719-4794EB70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576B-73D3-4CAC-AAF2-6886A253C2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0769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B4B331-02FC-4A97-8A07-3994F348E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52A8EA8-CFB0-4610-87D4-89C6683F0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D6A9124-1AC3-4489-A40A-E766BC0A2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8A97-6AEC-4FC4-8134-AF5344B69C7A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0341DE-F9C8-43AB-A8B5-C1971E579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9BB8D50-DB64-4F6C-85FD-87591ECFC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576B-73D3-4CAC-AAF2-6886A253C2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8952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6B119E-0B1A-4435-ACAE-15E5ADE50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5BF8CF9-0AE8-48A3-B487-53E67AD864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1263F56-0F98-4944-B6E8-9546C7631A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EAF6A5C-56EC-4213-AEEE-06E62185F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8A97-6AEC-4FC4-8134-AF5344B69C7A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CF48359-4387-4CD0-94B9-9CE35292D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F27BCE9-97F4-4EEB-A1B5-91DABEF00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576B-73D3-4CAC-AAF2-6886A253C2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6747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198860-FA84-4F31-914F-1F7CFC061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E07F63E-C4C2-4C6E-98C3-4F5B3A487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73C6216-7D33-46A3-AF93-01DE22304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2794FC72-6CB1-4D9B-B6FB-648CE324A8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E37B4AB3-88DC-4A0E-B56F-CB6C5818BF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D430555-8528-4FFE-B130-C77B29463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8A97-6AEC-4FC4-8134-AF5344B69C7A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FC36858-8930-45D7-8C88-C3990BDA0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AFDCCF0-43BD-45C8-98A4-CFEA8D61D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576B-73D3-4CAC-AAF2-6886A253C2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0147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E927B8-8F89-443E-9874-A60D7A154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C6D082E-0A9A-4DB9-B3D8-200676469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8A97-6AEC-4FC4-8134-AF5344B69C7A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C53D000-C49A-4CD6-AFA6-7CEF26092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350C4E8-E34F-4F7C-A281-87D17C14C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576B-73D3-4CAC-AAF2-6886A253C2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3019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7D54C0E-7DCB-42F3-B5A8-FD93566BC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8A97-6AEC-4FC4-8134-AF5344B69C7A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5DD9689-5CEE-46B4-B13D-BCB038808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964C418-4095-4B9B-BFA9-EB2CC2C0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576B-73D3-4CAC-AAF2-6886A253C2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4942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9F175A-1CBC-448F-A2EC-D6FEF9E70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9E2211A-FBB7-43EA-9111-956B050DA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2D56081-4DB1-4E40-95B2-0B42D189A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1C8ED09-5C45-4CD1-AD96-A9CFF6184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8A97-6AEC-4FC4-8134-AF5344B69C7A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441021E-4979-4B31-97BF-0A5B22AB2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79BCD2F-57FA-47B4-B63D-5E3D05731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576B-73D3-4CAC-AAF2-6886A253C2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5523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F85543-04B7-4A16-8D50-CC1604FC9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6FBDAED-B9AC-4FBB-940A-E7F94BFEF7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6468A64-170B-4A60-915E-830784A71C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2A03281-FC02-423B-B57A-92E01B592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8A97-6AEC-4FC4-8134-AF5344B69C7A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8A2AC1D-C72A-4B6E-99AF-E122F5E5D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FD5CFD3-FBD5-4D8E-9D88-8F91D3F26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576B-73D3-4CAC-AAF2-6886A253C2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3415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A9141D0-8E53-4B8B-8DDF-DEA05E0FD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4F923B1-65BC-48EE-BD28-D65F0E79A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3F3917-3493-44E2-8A51-BD90576E14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18A97-6AEC-4FC4-8134-AF5344B69C7A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BE55D4F-A98A-43E5-AC58-6F65463AA2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AF96B6-94F5-426C-81C0-3BB0C7DCB5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5576B-73D3-4CAC-AAF2-6886A253C2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212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h-uga.cz/" TargetMode="External"/><Relationship Id="rId2" Type="http://schemas.openxmlformats.org/officeDocument/2006/relationships/hyperlink" Target="mailto:jphydrogeo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akonyprolidi.cz/cs/2002-590#f2399112" TargetMode="External"/><Relationship Id="rId2" Type="http://schemas.openxmlformats.org/officeDocument/2006/relationships/hyperlink" Target="https://www.zakonyprolidi.cz/cs/2002-590#f239911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zakonyprolidi.cz/cs/2002-590#f2399113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E41EF72-CA42-4803-A8C4-522606FFC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198" y="111578"/>
            <a:ext cx="3914453" cy="171404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54802B0-88FB-46BC-923E-02DF75EB8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57206"/>
            <a:ext cx="9144000" cy="2028004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Informace o nových předpisech a požadavcích k autorizaci dokumentů el. podpisy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9BBFEC0-90F3-460D-9617-7968A0309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85210"/>
            <a:ext cx="9144000" cy="1655762"/>
          </a:xfrm>
        </p:spPr>
        <p:txBody>
          <a:bodyPr>
            <a:normAutofit lnSpcReduction="10000"/>
          </a:bodyPr>
          <a:lstStyle/>
          <a:p>
            <a:endParaRPr lang="cs-CZ" b="1" dirty="0">
              <a:solidFill>
                <a:srgbClr val="008080"/>
              </a:solidFill>
            </a:endParaRPr>
          </a:p>
          <a:p>
            <a:r>
              <a:rPr lang="cs-CZ" b="1" dirty="0">
                <a:solidFill>
                  <a:srgbClr val="008080"/>
                </a:solidFill>
              </a:rPr>
              <a:t>Ing. Jakub Průša</a:t>
            </a:r>
          </a:p>
          <a:p>
            <a:r>
              <a:rPr lang="cs-CZ" b="1" dirty="0">
                <a:solidFill>
                  <a:srgbClr val="008080"/>
                </a:solidFill>
              </a:rPr>
              <a:t>statutární místopředseda České asociace hydrogeologů, z. s. (ČAH) – regionální zástupce pro území krajů Ústeckého a Libereckého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7920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FB833-98A9-4DB6-BAF0-C37B5280D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0289229-6236-459F-9B4B-7DF6F1405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69" y="952331"/>
            <a:ext cx="10793506" cy="168409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634EDD0C-4B25-4675-8823-6320F52664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70" y="2856731"/>
            <a:ext cx="10900835" cy="2157057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59A1C248-BF64-4158-84DD-A94B2AD3C581}"/>
              </a:ext>
            </a:extLst>
          </p:cNvPr>
          <p:cNvSpPr/>
          <p:nvPr/>
        </p:nvSpPr>
        <p:spPr>
          <a:xfrm>
            <a:off x="834469" y="1681444"/>
            <a:ext cx="10793506" cy="10377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F1AF7024-1A3F-4C61-A110-AAD0991E8BEF}"/>
              </a:ext>
            </a:extLst>
          </p:cNvPr>
          <p:cNvSpPr/>
          <p:nvPr/>
        </p:nvSpPr>
        <p:spPr>
          <a:xfrm>
            <a:off x="834469" y="2939505"/>
            <a:ext cx="10793506" cy="15484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305A77B4-36BD-4F1D-A023-83D15C03CA03}"/>
              </a:ext>
            </a:extLst>
          </p:cNvPr>
          <p:cNvCxnSpPr/>
          <p:nvPr/>
        </p:nvCxnSpPr>
        <p:spPr>
          <a:xfrm>
            <a:off x="8397766" y="1975945"/>
            <a:ext cx="315310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ACF5CBC8-5CB1-4CDE-BEB8-7D8EEF327F46}"/>
              </a:ext>
            </a:extLst>
          </p:cNvPr>
          <p:cNvCxnSpPr>
            <a:cxnSpLocks/>
          </p:cNvCxnSpPr>
          <p:nvPr/>
        </p:nvCxnSpPr>
        <p:spPr>
          <a:xfrm>
            <a:off x="940677" y="2307021"/>
            <a:ext cx="106101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81CFAA29-ED64-4085-830C-96556B54C339}"/>
              </a:ext>
            </a:extLst>
          </p:cNvPr>
          <p:cNvCxnSpPr>
            <a:cxnSpLocks/>
          </p:cNvCxnSpPr>
          <p:nvPr/>
        </p:nvCxnSpPr>
        <p:spPr>
          <a:xfrm>
            <a:off x="908342" y="2636425"/>
            <a:ext cx="567113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C3A064C3-AC4C-47DD-84A9-640738B2789D}"/>
              </a:ext>
            </a:extLst>
          </p:cNvPr>
          <p:cNvCxnSpPr>
            <a:cxnSpLocks/>
          </p:cNvCxnSpPr>
          <p:nvPr/>
        </p:nvCxnSpPr>
        <p:spPr>
          <a:xfrm>
            <a:off x="7740869" y="3231931"/>
            <a:ext cx="381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1CBFA97A-F1D1-4D57-94AB-2137A7DD52EF}"/>
              </a:ext>
            </a:extLst>
          </p:cNvPr>
          <p:cNvCxnSpPr>
            <a:cxnSpLocks/>
          </p:cNvCxnSpPr>
          <p:nvPr/>
        </p:nvCxnSpPr>
        <p:spPr>
          <a:xfrm>
            <a:off x="908342" y="3541986"/>
            <a:ext cx="106101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1199569D-37C2-48AB-B4B4-C937BFB8AE26}"/>
              </a:ext>
            </a:extLst>
          </p:cNvPr>
          <p:cNvCxnSpPr>
            <a:cxnSpLocks/>
          </p:cNvCxnSpPr>
          <p:nvPr/>
        </p:nvCxnSpPr>
        <p:spPr>
          <a:xfrm>
            <a:off x="908342" y="3841531"/>
            <a:ext cx="106101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D8E1FA63-7D7A-4D4A-92EA-41ACE07B8136}"/>
              </a:ext>
            </a:extLst>
          </p:cNvPr>
          <p:cNvCxnSpPr>
            <a:cxnSpLocks/>
          </p:cNvCxnSpPr>
          <p:nvPr/>
        </p:nvCxnSpPr>
        <p:spPr>
          <a:xfrm>
            <a:off x="908342" y="4134149"/>
            <a:ext cx="106101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0DB5D4C8-E665-41C9-AAD2-07A697C5FBD8}"/>
              </a:ext>
            </a:extLst>
          </p:cNvPr>
          <p:cNvCxnSpPr>
            <a:cxnSpLocks/>
          </p:cNvCxnSpPr>
          <p:nvPr/>
        </p:nvCxnSpPr>
        <p:spPr>
          <a:xfrm>
            <a:off x="908342" y="4414345"/>
            <a:ext cx="79433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ástupný symbol pro obsah 30">
            <a:extLst>
              <a:ext uri="{FF2B5EF4-FFF2-40B4-BE49-F238E27FC236}">
                <a16:creationId xmlns:a16="http://schemas.microsoft.com/office/drawing/2014/main" id="{F3EA4CA6-3FB9-44E6-BB05-5483E4511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3332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52A47D0-5171-49D4-A0D9-486F4D92F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https://www.postsignum.cz/</a:t>
            </a:r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4918F27E-72CD-4883-B7BD-79FA87B5B9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59" y="1541125"/>
            <a:ext cx="6042443" cy="4571192"/>
          </a:xfrm>
        </p:spPr>
      </p:pic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F1583D3D-BB62-488C-AA1E-49DE346E4D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700" y="1541125"/>
            <a:ext cx="5610100" cy="4571192"/>
          </a:xfr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EF9FE1CA-DC8F-46F9-9D25-5559C73C80A3}"/>
              </a:ext>
            </a:extLst>
          </p:cNvPr>
          <p:cNvSpPr/>
          <p:nvPr/>
        </p:nvSpPr>
        <p:spPr>
          <a:xfrm rot="178810">
            <a:off x="3369923" y="4875226"/>
            <a:ext cx="1119883" cy="750013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43A694FF-CA6A-4338-B27B-037F93290641}"/>
              </a:ext>
            </a:extLst>
          </p:cNvPr>
          <p:cNvCxnSpPr>
            <a:cxnSpLocks/>
          </p:cNvCxnSpPr>
          <p:nvPr/>
        </p:nvCxnSpPr>
        <p:spPr>
          <a:xfrm flipH="1">
            <a:off x="4363823" y="3684786"/>
            <a:ext cx="1225484" cy="14067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ál 6">
            <a:extLst>
              <a:ext uri="{FF2B5EF4-FFF2-40B4-BE49-F238E27FC236}">
                <a16:creationId xmlns:a16="http://schemas.microsoft.com/office/drawing/2014/main" id="{974C4292-240E-49F6-86E0-6DB9ADF25636}"/>
              </a:ext>
            </a:extLst>
          </p:cNvPr>
          <p:cNvSpPr/>
          <p:nvPr/>
        </p:nvSpPr>
        <p:spPr>
          <a:xfrm>
            <a:off x="3388663" y="3441640"/>
            <a:ext cx="1119883" cy="750013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908D5A02-555F-44D5-A813-5FB53313F6F1}"/>
              </a:ext>
            </a:extLst>
          </p:cNvPr>
          <p:cNvCxnSpPr>
            <a:cxnSpLocks/>
          </p:cNvCxnSpPr>
          <p:nvPr/>
        </p:nvCxnSpPr>
        <p:spPr>
          <a:xfrm flipH="1">
            <a:off x="4297824" y="2160183"/>
            <a:ext cx="1225484" cy="14067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986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2D2296-1880-494D-948D-3E13508D9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Aplikace - </a:t>
            </a:r>
            <a:r>
              <a:rPr lang="cs-CZ" b="1" dirty="0" err="1"/>
              <a:t>iSignum</a:t>
            </a:r>
            <a:endParaRPr lang="cs-CZ" b="1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929A5AA5-69AD-4858-8E3D-7300E3D536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814" y="1993757"/>
            <a:ext cx="7977974" cy="4183206"/>
          </a:xfrm>
        </p:spPr>
      </p:pic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EA9DA33-427C-4F9D-979B-0E9F43B333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1965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AF3946B6-7C3B-4BC5-8817-97D8CCF82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2E134B4A-DC36-4394-AF7A-B33B582FC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b="1" dirty="0"/>
              <a:t>Děkuji za pozornost</a:t>
            </a:r>
          </a:p>
          <a:p>
            <a:pPr marL="0" indent="0" algn="ctr">
              <a:buNone/>
            </a:pPr>
            <a:r>
              <a:rPr lang="cs-CZ" b="1" dirty="0">
                <a:solidFill>
                  <a:srgbClr val="008080"/>
                </a:solidFill>
              </a:rPr>
              <a:t>Ing. Jakub Průša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008080"/>
                </a:solidFill>
              </a:rPr>
              <a:t>statutární místopředseda České asociace hydrogeologů, z. s. (ČAH) – regionální zástupce pro území krajů Ústeckého a Libereckého</a:t>
            </a:r>
          </a:p>
          <a:p>
            <a:pPr marL="0" indent="0" algn="ctr">
              <a:buNone/>
            </a:pPr>
            <a:r>
              <a:rPr lang="cs-CZ" b="1" dirty="0"/>
              <a:t>Chcete-li se mě na něco zeptat? Použijte prosím email: </a:t>
            </a:r>
            <a:r>
              <a:rPr lang="cs-CZ" b="1" dirty="0">
                <a:hlinkClick r:id="rId2"/>
              </a:rPr>
              <a:t>jphydrogeo@gmail.com</a:t>
            </a:r>
            <a:endParaRPr lang="cs-CZ" b="1" dirty="0"/>
          </a:p>
          <a:p>
            <a:pPr marL="0" indent="0" algn="ctr">
              <a:buNone/>
            </a:pPr>
            <a:r>
              <a:rPr lang="cs-CZ" b="1" dirty="0"/>
              <a:t>Sledujte náš web: </a:t>
            </a:r>
            <a:r>
              <a:rPr lang="cs-CZ" b="1" dirty="0">
                <a:hlinkClick r:id="rId3"/>
              </a:rPr>
              <a:t>https://www.cah-uga.cz/</a:t>
            </a:r>
            <a:endParaRPr lang="cs-CZ" b="1" dirty="0"/>
          </a:p>
          <a:p>
            <a:pPr marL="0" indent="0" algn="ctr">
              <a:buNone/>
            </a:pPr>
            <a:r>
              <a:rPr lang="cs-CZ" b="1" dirty="0"/>
              <a:t>Sociální sítě: najdete nás též na </a:t>
            </a:r>
            <a:r>
              <a:rPr lang="cs-CZ" b="1" dirty="0" err="1"/>
              <a:t>facebook</a:t>
            </a:r>
            <a:endParaRPr lang="cs-CZ" b="1" dirty="0"/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37E53C5-B4A9-4AE9-91C8-74B9AD0DDB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198" y="111578"/>
            <a:ext cx="3914453" cy="171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982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F02F2A-473B-46BB-B845-33D032CF5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Stavební zákon (NSZ)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D38F313-BDA9-41A6-A10F-12E16E3C7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NSZ - </a:t>
            </a:r>
            <a:r>
              <a:rPr lang="cs-CZ" b="1" dirty="0"/>
              <a:t>Ukončení platnosti některých vyhlášek zejm. pak vyhláška č. 590/2002  Sb</a:t>
            </a:r>
            <a:r>
              <a:rPr lang="cs-CZ" dirty="0"/>
              <a:t>., (Vyhláška o technických požadavcích pro vodní díla) ve znění pozdějších předpisů)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§17 Studny odst. 3) a závaznost ČSN 75 5115 </a:t>
            </a:r>
            <a:r>
              <a:rPr lang="cs-CZ" dirty="0" err="1"/>
              <a:t>cit.:“</a:t>
            </a:r>
            <a:r>
              <a:rPr lang="cs-CZ" b="1" i="1" dirty="0" err="1"/>
              <a:t>Podmínky</a:t>
            </a:r>
            <a:r>
              <a:rPr lang="cs-CZ" b="1" i="1" dirty="0"/>
              <a:t> umístění a zřizování studně</a:t>
            </a:r>
            <a:r>
              <a:rPr lang="cs-CZ" i="1" dirty="0"/>
              <a:t> se stanoví způsobem podle </a:t>
            </a:r>
            <a:r>
              <a:rPr lang="cs-CZ" b="1" i="1" dirty="0"/>
              <a:t>zvláštního právního předpisu</a:t>
            </a:r>
            <a:r>
              <a:rPr lang="cs-CZ" b="1" i="1" baseline="30000" dirty="0">
                <a:hlinkClick r:id="rId2"/>
              </a:rPr>
              <a:t>16</a:t>
            </a:r>
            <a:r>
              <a:rPr lang="cs-CZ" b="1" i="1" dirty="0">
                <a:hlinkClick r:id="rId2"/>
              </a:rPr>
              <a:t>)</a:t>
            </a:r>
            <a:r>
              <a:rPr lang="cs-CZ" i="1" dirty="0"/>
              <a:t> a </a:t>
            </a:r>
            <a:r>
              <a:rPr lang="cs-CZ" b="1" i="1" dirty="0"/>
              <a:t>podle normových hodnot</a:t>
            </a:r>
            <a:r>
              <a:rPr lang="cs-CZ" b="1" i="1" baseline="30000" dirty="0">
                <a:hlinkClick r:id="rId3"/>
              </a:rPr>
              <a:t>16a</a:t>
            </a:r>
            <a:r>
              <a:rPr lang="cs-CZ" b="1" i="1" dirty="0">
                <a:hlinkClick r:id="rId3"/>
              </a:rPr>
              <a:t>)</a:t>
            </a:r>
            <a:r>
              <a:rPr lang="cs-CZ" b="1" i="1" dirty="0"/>
              <a:t> </a:t>
            </a:r>
            <a:r>
              <a:rPr lang="cs-CZ" i="1" dirty="0"/>
              <a:t>s přihlédnutím k vyjádření osoby s odbornou způsobilostí</a:t>
            </a:r>
            <a:r>
              <a:rPr lang="cs-CZ" b="1" i="1" baseline="30000" dirty="0">
                <a:hlinkClick r:id="rId4"/>
              </a:rPr>
              <a:t>16b</a:t>
            </a:r>
            <a:r>
              <a:rPr lang="cs-CZ" b="1" i="1" dirty="0">
                <a:hlinkClick r:id="rId4"/>
              </a:rPr>
              <a:t>)</a:t>
            </a:r>
            <a:r>
              <a:rPr lang="cs-CZ" i="1" dirty="0"/>
              <a:t>, je-li toto vyjádření k dispozici.“</a:t>
            </a:r>
          </a:p>
          <a:p>
            <a:r>
              <a:rPr lang="cs-CZ" dirty="0"/>
              <a:t>Ad 16 vyhláška č. 137/1998 Sb.</a:t>
            </a:r>
            <a:r>
              <a:rPr lang="cs-CZ" i="1" dirty="0"/>
              <a:t> </a:t>
            </a:r>
            <a:r>
              <a:rPr lang="cs-CZ" dirty="0"/>
              <a:t>Vyhláška Ministerstva pro místní rozvoj o obecných technických požadavcích na výstavbu (</a:t>
            </a:r>
            <a:r>
              <a:rPr lang="cs-CZ" b="1" dirty="0">
                <a:solidFill>
                  <a:srgbClr val="FF0000"/>
                </a:solidFill>
              </a:rPr>
              <a:t>předpis byl zrušen</a:t>
            </a:r>
            <a:r>
              <a:rPr lang="cs-CZ" dirty="0"/>
              <a:t>)</a:t>
            </a:r>
          </a:p>
          <a:p>
            <a:r>
              <a:rPr lang="cs-CZ" dirty="0"/>
              <a:t>Ad 16A ČSN 75 5115 (</a:t>
            </a:r>
            <a:r>
              <a:rPr lang="cs-CZ" b="1" dirty="0">
                <a:solidFill>
                  <a:srgbClr val="FF0000"/>
                </a:solidFill>
              </a:rPr>
              <a:t>zůstává závazná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96739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869788-5E20-433B-8576-C1C697655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Vyhláška o požadavcích na výstavbu č. 146/2024 Sb. </a:t>
            </a:r>
            <a:r>
              <a:rPr lang="cs-CZ" b="1" u="sng" dirty="0"/>
              <a:t>platná od 1. 7. 2024</a:t>
            </a:r>
            <a:endParaRPr lang="cs-CZ" u="sng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05B8E7-3246-4D22-9007-FDB4AADF7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§63 Základní požadavky na vodní dílo</a:t>
            </a:r>
          </a:p>
          <a:p>
            <a:endParaRPr lang="cs-CZ" dirty="0"/>
          </a:p>
          <a:p>
            <a:r>
              <a:rPr lang="cs-CZ" dirty="0"/>
              <a:t>§79 Studna</a:t>
            </a:r>
          </a:p>
          <a:p>
            <a:endParaRPr lang="cs-CZ" dirty="0"/>
          </a:p>
          <a:p>
            <a:r>
              <a:rPr lang="cs-CZ" dirty="0"/>
              <a:t>§93 a 94 Odchylka a  jiné technické řešení</a:t>
            </a:r>
          </a:p>
        </p:txBody>
      </p:sp>
    </p:spTree>
    <p:extLst>
      <p:ext uri="{BB962C8B-B14F-4D97-AF65-F5344CB8AC3E}">
        <p14:creationId xmlns:p14="http://schemas.microsoft.com/office/powerpoint/2010/main" val="66660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17D789-6567-45B5-826F-22055F263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§79 Studna 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56C034D-ADED-4502-95AD-1ADD6E1A0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(1) </a:t>
            </a:r>
            <a:r>
              <a:rPr lang="cs-CZ" b="1" dirty="0"/>
              <a:t>Studna musí </a:t>
            </a:r>
            <a:r>
              <a:rPr lang="cs-CZ" b="1" u="sng" dirty="0"/>
              <a:t>být navržena a provedena </a:t>
            </a:r>
            <a:r>
              <a:rPr lang="cs-CZ" dirty="0"/>
              <a:t>v prostředí, které není zdrojem možného znečištění ani ohrožení jakosti vody ve studni, a v takové poloze, </a:t>
            </a:r>
            <a:r>
              <a:rPr lang="cs-CZ" b="1" u="sng" dirty="0"/>
              <a:t>aby nebyla ovlivněna vydatnost sousedních studní</a:t>
            </a:r>
            <a:r>
              <a:rPr lang="cs-CZ" b="1" dirty="0"/>
              <a:t>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(2) Minimální vzdálenost studny od zdrojů možného znečištění je stanovena v části 10 přílohy č. 8 k této vyhlášce.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(3) </a:t>
            </a:r>
            <a:r>
              <a:rPr lang="cs-CZ" b="1" dirty="0"/>
              <a:t>Konstrukce studny musí být navržena a provedena ze stavebních hmot a výrobků zajišťujících dodržení všech technických požadavků na studnu.</a:t>
            </a:r>
            <a:r>
              <a:rPr lang="cs-CZ" dirty="0"/>
              <a:t> Studna pro odběr podzemní vody využívaná pro zásobování pitnou vodou se provádí z materiálů podle požadavků jiného právního předpisu.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(4) Konstrukce studny se navrhuje a provádí tak, aby zabraňovala vnikání srážkové vody a znečišťující látky do studny.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11A5A2E8-1CD5-4F7F-BB04-E5C0BC0B687F}"/>
              </a:ext>
            </a:extLst>
          </p:cNvPr>
          <p:cNvSpPr/>
          <p:nvPr/>
        </p:nvSpPr>
        <p:spPr>
          <a:xfrm>
            <a:off x="838200" y="1690688"/>
            <a:ext cx="10029497" cy="11471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6661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0C9C4A-AF23-4077-BBB3-45195BDF8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§93 a 94 Odchylka a  jiné technické řešení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D6D4313-7D99-400B-9975-60039FC23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§ 93 Odchylka a jiné technické řešení</a:t>
            </a:r>
          </a:p>
          <a:p>
            <a:pPr marL="0" indent="0">
              <a:buNone/>
            </a:pPr>
            <a:r>
              <a:rPr lang="cs-CZ" dirty="0"/>
              <a:t>Odchylka geometrických parametrů od požadavků uvedených v této vyhlášce se stanovuje v souladu s normou.</a:t>
            </a:r>
          </a:p>
          <a:p>
            <a:pPr marL="0" indent="0">
              <a:buNone/>
            </a:pPr>
            <a:r>
              <a:rPr lang="cs-CZ" b="1" dirty="0"/>
              <a:t>§ 94</a:t>
            </a:r>
          </a:p>
          <a:p>
            <a:pPr marL="0" indent="0">
              <a:buNone/>
            </a:pPr>
            <a:r>
              <a:rPr lang="cs-CZ" b="1" dirty="0"/>
              <a:t>Požadavky uvedené v </a:t>
            </a:r>
            <a:r>
              <a:rPr lang="cs-CZ" dirty="0"/>
              <a:t>§ 9 odst. 4, § 12 odst. 4, § 19 odst. 1 a 2, § 20 odst. 1 až 6, § 21 odst. 2 a 3, § 22 odst. 1 a 2, § 24, § 26 odst. 3 a 4, § 31 odst. 1 a 5, § 32 odst. 1 a 5, § 34 odst. 1, 2 a 5, § 37 odst. 3, § 40 odst. 3 a 6, § 41 odst. 6, § 42 odst. 3, § 43 odst. 1 až 3 a 4 písm. a) a b), § 45 odst. 1 a 2, § 46 odst. 2, § 48 odst. 2 až 7, § 58 odst. 1 a 2, § 59 odst. 1 a 3, § 66 odst. 3, § 68 odst. 2, 3 a 5, § 73 odst. 1, 3 a 4, § 78 odst. 4, </a:t>
            </a:r>
            <a:r>
              <a:rPr lang="cs-CZ" b="1" dirty="0"/>
              <a:t>§ 79 odst. 1 a 3</a:t>
            </a:r>
            <a:r>
              <a:rPr lang="cs-CZ" dirty="0"/>
              <a:t>, § 82 odst. 1 písm. e), § 84 odst. 2 a 3, příloze č. 3, příloze č. 4, příloze č. 7, příloze č. 8, příloze č. 9, příloze č. 11 a příloze č. 13 </a:t>
            </a:r>
            <a:r>
              <a:rPr lang="cs-CZ" b="1" u="sng" dirty="0"/>
              <a:t>se považují za splněné, jsou-li splněny požadavky normy nebo její části</a:t>
            </a:r>
            <a:r>
              <a:rPr lang="cs-CZ" b="1" dirty="0"/>
              <a:t> </a:t>
            </a:r>
            <a:r>
              <a:rPr lang="cs-CZ" dirty="0"/>
              <a:t>určené ve věstníku Úřadu pro technickou normalizaci, metrologii a státní zkušebnictví. </a:t>
            </a:r>
            <a:r>
              <a:rPr lang="cs-CZ" b="1" u="sng" dirty="0"/>
              <a:t>Tyto požadavky mohou být splněny i jiným technickým řešením</a:t>
            </a:r>
            <a:r>
              <a:rPr lang="cs-CZ" b="1" dirty="0"/>
              <a:t>, pokud se prokáže, že navržené řešení garantuje nejméně základní požadavky na stavby podle stavebního zákona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DC7C444C-7506-48C2-9F58-2F0B8F98669E}"/>
              </a:ext>
            </a:extLst>
          </p:cNvPr>
          <p:cNvCxnSpPr>
            <a:cxnSpLocks/>
          </p:cNvCxnSpPr>
          <p:nvPr/>
        </p:nvCxnSpPr>
        <p:spPr>
          <a:xfrm flipH="1">
            <a:off x="2422689" y="3137367"/>
            <a:ext cx="1225484" cy="14067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8D252A3B-9D22-449E-826D-E075DB1246A8}"/>
              </a:ext>
            </a:extLst>
          </p:cNvPr>
          <p:cNvSpPr txBox="1"/>
          <p:nvPr/>
        </p:nvSpPr>
        <p:spPr>
          <a:xfrm>
            <a:off x="3044859" y="2771480"/>
            <a:ext cx="6495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požadavky na studny a závaznost ČSN 75 5115</a:t>
            </a: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11588751-DE95-43A2-B146-501C5213EA58}"/>
              </a:ext>
            </a:extLst>
          </p:cNvPr>
          <p:cNvCxnSpPr>
            <a:cxnSpLocks/>
          </p:cNvCxnSpPr>
          <p:nvPr/>
        </p:nvCxnSpPr>
        <p:spPr>
          <a:xfrm flipH="1">
            <a:off x="5854832" y="3118077"/>
            <a:ext cx="1811123" cy="19735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C4293935-6A6D-4F84-AE88-EE7545FD301D}"/>
              </a:ext>
            </a:extLst>
          </p:cNvPr>
          <p:cNvSpPr/>
          <p:nvPr/>
        </p:nvSpPr>
        <p:spPr>
          <a:xfrm>
            <a:off x="838200" y="5318234"/>
            <a:ext cx="10428890" cy="7825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FBD7B5EB-123B-420F-A91C-A393C62D12A9}"/>
              </a:ext>
            </a:extLst>
          </p:cNvPr>
          <p:cNvSpPr/>
          <p:nvPr/>
        </p:nvSpPr>
        <p:spPr>
          <a:xfrm>
            <a:off x="1797269" y="4544090"/>
            <a:ext cx="2102069" cy="2266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B40EF815-AC08-4E2C-80D1-D1104AE0AFD7}"/>
              </a:ext>
            </a:extLst>
          </p:cNvPr>
          <p:cNvSpPr/>
          <p:nvPr/>
        </p:nvSpPr>
        <p:spPr>
          <a:xfrm>
            <a:off x="838199" y="5069972"/>
            <a:ext cx="7191703" cy="2266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8456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AB1848-E98C-4793-94AA-E3DD9338B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Tolerovaná vzdálenost dvou studní dle ČSN 75 5115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BAFDABB-5D1B-4411-887B-DFA24A252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cs-CZ" sz="3600" b="1" dirty="0"/>
              <a:t>Aby byly dodrženy požadavky §79 odst. 1) vyhlášky č. č. 146/2024 Sb. pro </a:t>
            </a:r>
            <a:r>
              <a:rPr lang="cs-CZ" sz="3600" b="1" u="sng" dirty="0"/>
              <a:t>navrhování a provádění</a:t>
            </a:r>
            <a:r>
              <a:rPr lang="cs-CZ" sz="3600" b="1" dirty="0"/>
              <a:t> studní, tak…. Se řídíme </a:t>
            </a:r>
          </a:p>
          <a:p>
            <a:pPr marL="0" indent="0" algn="ctr">
              <a:buNone/>
            </a:pPr>
            <a:r>
              <a:rPr lang="cs-CZ" sz="3600" b="1" dirty="0"/>
              <a:t>ČSN 75 5115</a:t>
            </a:r>
          </a:p>
          <a:p>
            <a:pPr marL="0" indent="0" algn="just">
              <a:buNone/>
            </a:pPr>
            <a:r>
              <a:rPr lang="cs-CZ" sz="3600" b="1" dirty="0"/>
              <a:t>Čl. 4.3.9 Jímací zařízení musí být </a:t>
            </a:r>
            <a:r>
              <a:rPr lang="cs-CZ" sz="3600" b="1" u="sng" dirty="0"/>
              <a:t>umístěno a vybudováno tak, aby jímáním podzemní vody z něho nebylo podstatně sníženo využitelné množství podzemní vody okolních existujících studní</a:t>
            </a:r>
            <a:r>
              <a:rPr lang="cs-CZ" sz="3600" b="1" dirty="0"/>
              <a:t>, zejména </a:t>
            </a:r>
            <a:r>
              <a:rPr lang="cs-CZ" sz="3600" b="1" u="sng" dirty="0"/>
              <a:t>nesmí být snížena možnost jímání podzemní vody </a:t>
            </a:r>
            <a:r>
              <a:rPr lang="cs-CZ" sz="3600" b="1" dirty="0"/>
              <a:t>z okolních jímacích zařízení </a:t>
            </a:r>
            <a:r>
              <a:rPr lang="cs-CZ" sz="3600" b="1" u="sng" dirty="0"/>
              <a:t>pod úroveň stanovenou vodoprávním úřadem</a:t>
            </a:r>
            <a:r>
              <a:rPr lang="cs-CZ" sz="3600" b="1" dirty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6533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4CA26D-08EB-4747-9988-C0F042B92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§63 Základní požadavky na vodní dílo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76401CB-A9AE-4613-9061-3946DEE70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/>
              <a:t>Základní požadavky na vodní dílo</a:t>
            </a:r>
          </a:p>
          <a:p>
            <a:pPr marL="0" indent="0">
              <a:buNone/>
            </a:pPr>
            <a:r>
              <a:rPr lang="cs-CZ" b="1" dirty="0"/>
              <a:t>(1)</a:t>
            </a:r>
            <a:r>
              <a:rPr lang="cs-CZ" dirty="0"/>
              <a:t> </a:t>
            </a:r>
            <a:r>
              <a:rPr lang="cs-CZ" b="1" u="sng" dirty="0"/>
              <a:t>Vodní dílo musí splňovat požadavky ochrany před účinky mrazu, ledu </a:t>
            </a:r>
            <a:r>
              <a:rPr lang="cs-CZ" dirty="0"/>
              <a:t>a splavenin a přiměřené odolnosti proti zneužití násilnou činností.</a:t>
            </a:r>
          </a:p>
          <a:p>
            <a:pPr marL="0" indent="0">
              <a:buNone/>
            </a:pPr>
            <a:r>
              <a:rPr lang="cs-CZ" b="1" dirty="0"/>
              <a:t>(2)</a:t>
            </a:r>
            <a:r>
              <a:rPr lang="cs-CZ" dirty="0"/>
              <a:t> Technické požadavky na vodní dílo jsou určeny jeho účelem a jeho vazbou na koryto vodního toku, vodní nádrž, zdrž nebo jiný vodní útvar. Vodní dílo musí být navrženo a provedeno s ohledem na umístění sítí technické infrastruktury podle § 12 a možnosti převádění vody během výstavby vodního díla.</a:t>
            </a:r>
          </a:p>
          <a:p>
            <a:pPr marL="0" indent="0">
              <a:buNone/>
            </a:pPr>
            <a:r>
              <a:rPr lang="cs-CZ" b="1" dirty="0"/>
              <a:t>(3)</a:t>
            </a:r>
            <a:r>
              <a:rPr lang="cs-CZ" dirty="0"/>
              <a:t> Vodní dílo musí být navrženo a provedeno s ohledem na</a:t>
            </a:r>
          </a:p>
          <a:p>
            <a:pPr marL="0" indent="0">
              <a:buNone/>
            </a:pPr>
            <a:r>
              <a:rPr lang="cs-CZ" b="1" dirty="0"/>
              <a:t>a)</a:t>
            </a:r>
            <a:r>
              <a:rPr lang="cs-CZ" dirty="0"/>
              <a:t> stabilizaci navazujícího úseku koryta vodního toku a</a:t>
            </a:r>
          </a:p>
          <a:p>
            <a:pPr marL="0" indent="0">
              <a:buNone/>
            </a:pPr>
            <a:r>
              <a:rPr lang="cs-CZ" b="1" dirty="0"/>
              <a:t>b)</a:t>
            </a:r>
            <a:r>
              <a:rPr lang="cs-CZ" dirty="0"/>
              <a:t> morfologické podmínky území.</a:t>
            </a:r>
          </a:p>
          <a:p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827CB6D-0D72-4910-8FCF-01244FE50805}"/>
              </a:ext>
            </a:extLst>
          </p:cNvPr>
          <p:cNvSpPr/>
          <p:nvPr/>
        </p:nvSpPr>
        <p:spPr>
          <a:xfrm>
            <a:off x="838200" y="2295241"/>
            <a:ext cx="10281745" cy="7002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7473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53FD6EB6-ADA0-4560-BA87-0F585572D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Ochrana vodního díla proti účinkům mrazu???</a:t>
            </a:r>
          </a:p>
        </p:txBody>
      </p:sp>
      <p:pic>
        <p:nvPicPr>
          <p:cNvPr id="3" name="Zástupný symbol pro obsah 2">
            <a:extLst>
              <a:ext uri="{FF2B5EF4-FFF2-40B4-BE49-F238E27FC236}">
                <a16:creationId xmlns:a16="http://schemas.microsoft.com/office/drawing/2014/main" id="{7C70526C-82B1-4F0C-8C20-8334DF7F98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29043"/>
            <a:ext cx="5801784" cy="4351338"/>
          </a:xfr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32C2DD3-71AF-4C4C-AE28-EEA1F853A7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2" b="8792"/>
          <a:stretch/>
        </p:blipFill>
        <p:spPr>
          <a:xfrm>
            <a:off x="6183330" y="1510301"/>
            <a:ext cx="5170470" cy="498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442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93195B-D5A8-4E06-A726-209F123E5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68007" cy="2893082"/>
          </a:xfrm>
        </p:spPr>
        <p:txBody>
          <a:bodyPr/>
          <a:lstStyle/>
          <a:p>
            <a:r>
              <a:rPr lang="cs-CZ" b="1" dirty="0"/>
              <a:t>Akceptovatelný el. podpis…</a:t>
            </a:r>
          </a:p>
        </p:txBody>
      </p:sp>
      <p:pic>
        <p:nvPicPr>
          <p:cNvPr id="4" name="Zástupný symbol pro obsah 7">
            <a:extLst>
              <a:ext uri="{FF2B5EF4-FFF2-40B4-BE49-F238E27FC236}">
                <a16:creationId xmlns:a16="http://schemas.microsoft.com/office/drawing/2014/main" id="{0D39070A-706F-4227-86B7-7F825DF052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966" y="584116"/>
            <a:ext cx="5064650" cy="5908759"/>
          </a:xfrm>
        </p:spPr>
      </p:pic>
    </p:spTree>
    <p:extLst>
      <p:ext uri="{BB962C8B-B14F-4D97-AF65-F5344CB8AC3E}">
        <p14:creationId xmlns:p14="http://schemas.microsoft.com/office/powerpoint/2010/main" val="66188260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966</Words>
  <Application>Microsoft Office PowerPoint</Application>
  <PresentationFormat>Širokoúhlá obrazovka</PresentationFormat>
  <Paragraphs>52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Informace o nových předpisech a požadavcích k autorizaci dokumentů el. podpisy</vt:lpstr>
      <vt:lpstr>Stavební zákon (NSZ)</vt:lpstr>
      <vt:lpstr>Vyhláška o požadavcích na výstavbu č. 146/2024 Sb. platná od 1. 7. 2024</vt:lpstr>
      <vt:lpstr>§79 Studna  </vt:lpstr>
      <vt:lpstr>§93 a 94 Odchylka a  jiné technické řešení </vt:lpstr>
      <vt:lpstr>Tolerovaná vzdálenost dvou studní dle ČSN 75 5115</vt:lpstr>
      <vt:lpstr>§63 Základní požadavky na vodní dílo </vt:lpstr>
      <vt:lpstr>Ochrana vodního díla proti účinkům mrazu???</vt:lpstr>
      <vt:lpstr>Akceptovatelný el. podpis…</vt:lpstr>
      <vt:lpstr>Prezentace aplikace PowerPoint</vt:lpstr>
      <vt:lpstr>https://www.postsignum.cz/</vt:lpstr>
      <vt:lpstr>Aplikace - iSignum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Průša Jakub Ing.</dc:creator>
  <cp:lastModifiedBy>Průša Jakub Ing.</cp:lastModifiedBy>
  <cp:revision>22</cp:revision>
  <dcterms:created xsi:type="dcterms:W3CDTF">2024-12-03T12:53:58Z</dcterms:created>
  <dcterms:modified xsi:type="dcterms:W3CDTF">2024-12-04T19:56:40Z</dcterms:modified>
</cp:coreProperties>
</file>